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7" r:id="rId2"/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386" y="-7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D9FEA349-1197-4B01-AB52-76B6A696C1AC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‹#›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578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55AD164-8B6D-4464-98A5-D7419A222936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1792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pl-PL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3200">
                <a:solidFill>
                  <a:srgbClr val="000000"/>
                </a:solidFill>
                <a:latin typeface="Arial Black" pitchFamily="34"/>
              </a:rPr>
              <a:t>Praktyki w Niemczech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3200">
                <a:solidFill>
                  <a:srgbClr val="000000"/>
                </a:solidFill>
                <a:latin typeface="Arial Black" pitchFamily="34"/>
              </a:rPr>
              <a:t>Na wycieczce do Berlina zwiedziliśmy wiele miejsc znaczących dla historii tego miasta takich jak Mur Berliński oraz posiadłość kanclerza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2800">
                <a:solidFill>
                  <a:srgbClr val="000000"/>
                </a:solidFill>
                <a:latin typeface="Arial Black" pitchFamily="34"/>
              </a:rPr>
              <a:t>W Dreźnie zwiedziliśmy wiele muzeów katedrę tego miasta oraz nowoczesną fabrykę samochodów elektrycznych od volkswagena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2600">
                <a:solidFill>
                  <a:srgbClr val="000000"/>
                </a:solidFill>
                <a:latin typeface="Arial Black" pitchFamily="34"/>
              </a:rPr>
              <a:t>Mieszkaliśmy w małym miasteczku o nazwie Schkeuditz było tam wiele zabytkowych budynków oraz ciekawe miejsca do zwiedzenia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pl-PL">
                <a:solidFill>
                  <a:srgbClr val="000000"/>
                </a:solidFill>
                <a:latin typeface="Arial" pitchFamily="18"/>
              </a:rPr>
              <a:t>Klasa druga oraz trzecia operatorów maszyn skrawających odbywała praktyki  na programie autocad projektując oraz uczyli się obsługiwać drukarki 3D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2800">
                <a:solidFill>
                  <a:srgbClr val="000000"/>
                </a:solidFill>
                <a:latin typeface="Arial" pitchFamily="18"/>
              </a:rPr>
              <a:t>Trzy  uczestniczki praktyk w zawodach kucharki oraz cukiernika pracowały  przyrządzając potrawy dla podopiecznych  domu spokojnej starości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3600">
                <a:solidFill>
                  <a:srgbClr val="000000"/>
                </a:solidFill>
                <a:latin typeface="Arial" pitchFamily="18"/>
              </a:rPr>
              <a:t>Dwóch uczniów klasy drugiej zawodowej mechanika pojazdów samochodowych pracowało w firmie ecogaz montując instalacje LPG do pojazdów osobowych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3200">
                <a:solidFill>
                  <a:srgbClr val="000000"/>
                </a:solidFill>
                <a:latin typeface="Arial" pitchFamily="18"/>
              </a:rPr>
              <a:t>Dwóch uczniów klasy trzeciej zawodowej mechanika pojazdów samochodowych pracowało w firmie Auto valtz classic przy naprawie oraz renowacji pojazdów zabytkowych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9600">
                <a:solidFill>
                  <a:srgbClr val="000000"/>
                </a:solidFill>
                <a:latin typeface="Arial Black" pitchFamily="34"/>
              </a:rPr>
              <a:t>Leipzig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3200">
                <a:solidFill>
                  <a:srgbClr val="000000"/>
                </a:solidFill>
                <a:latin typeface="Arial Black" pitchFamily="34"/>
              </a:rPr>
              <a:t>W Leipzig pracowaliśmy  lecz  zwiedziliśmy  te miasto bardzo dokładnie odwiedziliśmy także ogromną fabrykę samochodów Bmw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5097960"/>
          </a:xfrm>
        </p:spPr>
        <p:txBody>
          <a:bodyPr/>
          <a:lstStyle/>
          <a:p>
            <a:pPr lvl="0"/>
            <a:r>
              <a:rPr lang="pl-PL" sz="9600">
                <a:solidFill>
                  <a:srgbClr val="000000"/>
                </a:solidFill>
                <a:latin typeface="Comic Sans MS" pitchFamily="66"/>
              </a:rPr>
              <a:t>Wycieczka do Berlina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755639" y="2347920"/>
            <a:ext cx="8569440" cy="16207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512720" y="4282920"/>
            <a:ext cx="7056360" cy="1932119"/>
          </a:xfrm>
        </p:spPr>
        <p:txBody>
          <a:bodyPr anchorCtr="1"/>
          <a:lstStyle>
            <a:lvl1pPr marL="0" indent="0" algn="ctr">
              <a:buNone/>
              <a:defRPr>
                <a:ln>
                  <a:noFill/>
                </a:ln>
                <a:solidFill>
                  <a:srgbClr val="898989"/>
                </a:solidFill>
                <a:highlight>
                  <a:scrgbClr r="0" g="0" b="0">
                    <a:alpha val="0"/>
                  </a:scrgbClr>
                </a:highlight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F56FBD-FA7B-4D13-8AE5-081569DC04CD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81FB99-2CFF-4FA4-8F3C-02D689E07654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720" y="301680"/>
            <a:ext cx="2266920" cy="6456240"/>
          </a:xfrm>
        </p:spPr>
        <p:txBody>
          <a:bodyPr vert="eaVer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80" y="301680"/>
            <a:ext cx="6653159" cy="64562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8419F4-C049-4ED1-8176-63C932058FF7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999" y="1769040"/>
            <a:ext cx="9071640" cy="498924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32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B39025-C7EC-4762-8270-D4296A895CFD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</p:spPr>
        <p:txBody>
          <a:bodyPr anchor="t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4000" b="1" cap="all"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797040" y="3203640"/>
            <a:ext cx="8567640" cy="1654200"/>
          </a:xfrm>
        </p:spPr>
        <p:txBody>
          <a:bodyPr anchor="b"/>
          <a:lstStyle>
            <a:lvl1pPr marL="0" indent="0"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DA50D3-08CD-42D7-94FE-C4191F33801A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280" y="1768320"/>
            <a:ext cx="4459320" cy="49896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8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114879" y="1768320"/>
            <a:ext cx="4460760" cy="49896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8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4576C-FFBC-44F0-861A-AA4914A45C8B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504719" y="303120"/>
            <a:ext cx="9072720" cy="12589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4719" y="1692360"/>
            <a:ext cx="4452840" cy="704880"/>
          </a:xfrm>
        </p:spPr>
        <p:txBody>
          <a:bodyPr anchor="b"/>
          <a:lstStyle>
            <a:lvl1pPr marL="0" indent="0"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04719" y="2397240"/>
            <a:ext cx="4452840" cy="43560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4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21360" y="1692360"/>
            <a:ext cx="4456080" cy="70488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type="title" idx="4294967295"/>
          </p:nvPr>
        </p:nvSpPr>
        <p:spPr>
          <a:xfrm>
            <a:off x="5121360" y="2397240"/>
            <a:ext cx="4456080" cy="435600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24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FBFA07-EA01-4152-BD59-74FA0C32359C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2533E6-B8D3-4762-8E31-6D361D205654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488E6A-195F-4844-9013-75872CF94500}" type="slidenum">
              <a:rPr/>
              <a:pPr lvl="0"/>
              <a:t>‹#›</a:t>
            </a:fld>
            <a:endParaRPr lang="pl-PL"/>
          </a:p>
        </p:txBody>
      </p:sp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2000" cy="12618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503999" y="1768680"/>
            <a:ext cx="9072000" cy="4384080"/>
          </a:xfrm>
        </p:spPr>
        <p:txBody>
          <a:bodyPr/>
          <a:lstStyle>
            <a:lvl1pPr>
              <a:spcBef>
                <a:spcPts val="1417"/>
              </a:spcBef>
              <a:spcAft>
                <a:spcPts val="0"/>
              </a:spcAft>
              <a:defRPr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defRPr>
            </a:lvl1pPr>
          </a:lstStyle>
          <a:p>
            <a:endParaRPr lang="pl-PL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504719" y="301680"/>
            <a:ext cx="3316320" cy="127944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2000" b="1"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3941640" y="301680"/>
            <a:ext cx="5635800" cy="6451560"/>
          </a:xfrm>
        </p:spPr>
        <p:txBody>
          <a:bodyPr anchor="t" anchorCtr="0"/>
          <a:lstStyle>
            <a:lvl1pPr marL="432000" marR="0" indent="-32400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sz="3200" spc="0" baseline="0">
                <a:solidFill>
                  <a:srgbClr val="000000"/>
                </a:solidFill>
                <a:latin typeface="Arial" pitchFamily="18"/>
                <a:ea typeface="Lucida Sans Unicode" pitchFamily="2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504719" y="1581119"/>
            <a:ext cx="3316320" cy="5172120"/>
          </a:xfrm>
        </p:spPr>
        <p:txBody>
          <a:bodyPr/>
          <a:lstStyle>
            <a:lvl1pPr marL="0" indent="0"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976EFF-A493-4819-90B6-A2921582048D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1976400" y="5291279"/>
            <a:ext cx="6048360" cy="625320"/>
          </a:xfrm>
        </p:spPr>
        <p:txBody>
          <a:bodyPr anchor="b" anchorCtr="0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2000" b="1" spc="0" baseline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title" idx="4294967295"/>
          </p:nvPr>
        </p:nvSpPr>
        <p:spPr>
          <a:xfrm>
            <a:off x="1976400" y="674640"/>
            <a:ext cx="6048360" cy="4537080"/>
          </a:xfrm>
        </p:spPr>
        <p:txBody>
          <a:bodyPr anchor="t" anchorCtr="0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1976400" y="5916600"/>
            <a:ext cx="6048360" cy="887400"/>
          </a:xfrm>
        </p:spPr>
        <p:txBody>
          <a:bodyPr/>
          <a:lstStyle>
            <a:lvl1pPr marL="0" indent="0"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E13111-A603-473C-AB28-F60A14B08E91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B0E9B88-1113-4F2F-922B-58F0EEAC3F73}" type="slidenum">
              <a:rPr/>
              <a:pPr lvl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lvl="0" algn="ctr" rtl="0" hangingPunct="0">
        <a:buNone/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432000" marR="0" lvl="0" indent="-324000" rtl="0" hangingPunct="0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1pPr>
      <a:lvl2pPr marL="864000" marR="0" lvl="1" indent="-324000" rtl="0" hangingPunct="1">
        <a:lnSpc>
          <a:spcPct val="100000"/>
        </a:lnSpc>
        <a:spcBef>
          <a:spcPts val="0"/>
        </a:spcBef>
        <a:spcAft>
          <a:spcPts val="1134"/>
        </a:spcAft>
        <a:buSzPct val="75000"/>
        <a:buFont typeface="StarSymbol"/>
        <a:buChar char="–"/>
        <a:tabLst/>
        <a:defRPr lang="pl-PL" sz="2800" b="0" i="0" u="none" strike="noStrike" kern="1200" cap="none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2pPr>
      <a:lvl3pPr marL="1296000" marR="0" lvl="2" indent="-288000" rtl="0" hangingPunct="1">
        <a:lnSpc>
          <a:spcPct val="10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pl-PL" sz="2400" b="0" i="0" u="none" strike="noStrike" kern="1200" cap="none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3pPr>
      <a:lvl4pPr marL="1728000" marR="0" lvl="3" indent="-216000" rtl="0" hangingPunct="1">
        <a:lnSpc>
          <a:spcPct val="100000"/>
        </a:lnSpc>
        <a:spcBef>
          <a:spcPts val="0"/>
        </a:spcBef>
        <a:spcAft>
          <a:spcPts val="564"/>
        </a:spcAft>
        <a:buSzPct val="75000"/>
        <a:buFont typeface="StarSymbol"/>
        <a:buChar char="–"/>
        <a:tabLst/>
        <a:defRPr lang="pl-PL" sz="2000" b="0" i="0" u="none" strike="noStrike" kern="1200" cap="none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4pPr>
      <a:lvl5pPr marL="2160000" marR="0" lvl="4" indent="-216000" rtl="0" hangingPunct="1">
        <a:lnSpc>
          <a:spcPct val="10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pl-PL" sz="2000" b="0" i="0" u="none" strike="noStrike" kern="1200" cap="none" spc="0" baseline="0"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03808" y="971525"/>
            <a:ext cx="9072000" cy="1261800"/>
          </a:xfrm>
        </p:spPr>
        <p:txBody>
          <a:bodyPr/>
          <a:lstStyle/>
          <a:p>
            <a:pPr>
              <a:buNone/>
            </a:pPr>
            <a:r>
              <a:rPr lang="pl-PL" b="1" i="1" dirty="0" smtClean="0"/>
              <a:t>„Uczeń polskiej szkoły branżowej w niemieckim systemie dualnym”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503808" y="2627709"/>
            <a:ext cx="9072000" cy="2588947"/>
          </a:xfrm>
        </p:spPr>
        <p:txBody>
          <a:bodyPr/>
          <a:lstStyle/>
          <a:p>
            <a:r>
              <a:rPr lang="pl-PL" dirty="0" smtClean="0"/>
              <a:t>Projekt </a:t>
            </a:r>
            <a:r>
              <a:rPr lang="pl-PL" b="1" i="1" dirty="0" smtClean="0"/>
              <a:t>Ponadnarodowa mobilność uczniów i absolwentów oraz kadry kształcenia zawodowego</a:t>
            </a:r>
            <a:endParaRPr lang="pl-PL" dirty="0" smtClean="0"/>
          </a:p>
          <a:p>
            <a:r>
              <a:rPr lang="pl-PL" dirty="0" smtClean="0"/>
              <a:t>Program Operacyjny </a:t>
            </a:r>
            <a:r>
              <a:rPr lang="pl-PL" b="1" i="1" dirty="0" smtClean="0"/>
              <a:t>Wiedza Edukacja Rozwój 2014-2020</a:t>
            </a:r>
            <a:endParaRPr lang="pl-PL" dirty="0" smtClean="0"/>
          </a:p>
          <a:p>
            <a:r>
              <a:rPr lang="pl-PL" dirty="0" smtClean="0"/>
              <a:t>współfinansowany z </a:t>
            </a:r>
            <a:r>
              <a:rPr lang="pl-PL" b="1" dirty="0" smtClean="0"/>
              <a:t>Europejskiego Funduszu Społecznego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1026" name="Obraz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0"/>
            <a:ext cx="27717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Obraz 3" descr="imag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8640" y="-1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112000" y="0"/>
            <a:ext cx="4968000" cy="75600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-53640" y="3960000"/>
            <a:ext cx="5453640" cy="36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-53640" y="360"/>
            <a:ext cx="5165640" cy="39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0" y="0"/>
            <a:ext cx="9936000" cy="172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3200" b="0" i="0" u="none" strike="noStrike" kern="1200" cap="none" spc="0" baseline="0" dirty="0" smtClean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Lipsk bardzo często odwiedzaliśmy dojeżdżając do pracy</a:t>
            </a:r>
            <a:r>
              <a:rPr lang="pl-PL" sz="3200" b="0" i="0" u="none" strike="noStrike" kern="1200" cap="none" spc="0" dirty="0" smtClean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 oraz w czasie wolnym. Pozna</a:t>
            </a:r>
            <a:r>
              <a:rPr lang="pl-PL" sz="3200" b="0" i="0" u="none" strike="noStrike" kern="1200" cap="none" spc="0" baseline="0" dirty="0" smtClean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liśmy  to </a:t>
            </a:r>
            <a:r>
              <a:rPr lang="pl-PL" sz="3200" b="0" i="0" u="none" strike="noStrike" kern="1200" cap="none" spc="0" baseline="0" dirty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miasto bardzo </a:t>
            </a:r>
            <a:r>
              <a:rPr lang="pl-PL" sz="3200" b="0" i="0" u="none" strike="noStrike" kern="1200" cap="none" spc="0" baseline="0" dirty="0" smtClean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dokładnie, </a:t>
            </a:r>
            <a:r>
              <a:rPr lang="pl-PL" sz="3200" b="0" i="0" u="none" strike="noStrike" kern="1200" cap="none" spc="0" baseline="0" dirty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odwiedziliśmy także ogromną fabrykę samochodów </a:t>
            </a:r>
            <a:r>
              <a:rPr lang="pl-PL" sz="3200" b="0" i="0" u="none" strike="noStrike" kern="1200" cap="none" spc="0" baseline="0" dirty="0" smtClean="0">
                <a:ln w="0">
                  <a:solidFill>
                    <a:srgbClr val="FF0000"/>
                  </a:solidFill>
                  <a:prstDash val="solid"/>
                </a:ln>
                <a:latin typeface="Arial Black" pitchFamily="34"/>
                <a:ea typeface="Lucida Sans Unicode" pitchFamily="2"/>
                <a:cs typeface="Mangal" pitchFamily="2"/>
              </a:rPr>
              <a:t>BMW</a:t>
            </a:r>
            <a:endParaRPr lang="pl-PL" sz="3200" b="0" i="0" u="none" strike="noStrike" kern="1200" cap="none" spc="0" baseline="0" dirty="0">
              <a:ln w="0">
                <a:solidFill>
                  <a:srgbClr val="FF0000"/>
                </a:solidFill>
                <a:prstDash val="solid"/>
              </a:ln>
              <a:latin typeface="Arial Black" pitchFamily="34"/>
              <a:ea typeface="Lucida Sans Unicode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16360" y="262584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0" y="18720"/>
            <a:ext cx="10080000" cy="75600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6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996480" y="200880"/>
            <a:ext cx="8435520" cy="3399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9600" b="1" i="0" u="none" strike="noStrike" kern="1200" spc="300" baseline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/>
                <a:ea typeface="Lucida Sans Unicode" pitchFamily="2"/>
                <a:cs typeface="Mangal" pitchFamily="2"/>
              </a:rPr>
              <a:t>Wycieczka do Berlina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3600000" y="0"/>
            <a:ext cx="6480000" cy="4536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4752000" y="4031999"/>
            <a:ext cx="5316840" cy="351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4752000" y="-7920"/>
            <a:ext cx="5316840" cy="403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16922"/>
            <a:ext cx="4762799" cy="404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738944" y="-16921"/>
            <a:ext cx="5381640" cy="756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-10800" y="4031999"/>
            <a:ext cx="4762799" cy="3519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/>
          <p:cNvSpPr txBox="1"/>
          <p:nvPr/>
        </p:nvSpPr>
        <p:spPr>
          <a:xfrm>
            <a:off x="-47263" y="2617739"/>
            <a:ext cx="10183680" cy="2298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32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Podczas wycieczki do Berlina zwiedziliśmy wiele miejsc znaczących dla historii tego miasta takich jak Mur Berliński </a:t>
            </a:r>
            <a:r>
              <a:rPr lang="pl-PL" sz="3200" b="1" i="0" u="none" strike="noStrike" kern="120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oraz Urząd </a:t>
            </a:r>
            <a:r>
              <a:rPr lang="pl-PL" sz="32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Kanclerza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671999"/>
            <a:ext cx="4896000" cy="388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916250" y="-1"/>
            <a:ext cx="5188680" cy="755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1" y="-34601"/>
            <a:ext cx="4896000" cy="46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0" y="-35591"/>
            <a:ext cx="9743040" cy="343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60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Wycieczka</a:t>
            </a:r>
            <a:r>
              <a:rPr lang="pl-PL" sz="6000" b="1" i="0" u="none" strike="noStrike" kern="1200" spc="5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 </a:t>
            </a:r>
            <a:r>
              <a:rPr lang="pl-PL" sz="60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do Drezna</a:t>
            </a:r>
            <a:endParaRPr lang="pl-PL" sz="6000" b="1" i="0" u="none" strike="noStrike" kern="1200" spc="5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/>
              <a:ea typeface="Lucida Sans Unicode" pitchFamily="2"/>
              <a:cs typeface="Mangal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1343" y="5147987"/>
            <a:ext cx="9741240" cy="15008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800" b="1" i="0" u="none" strike="noStrike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W Dreźnie zwiedziliśmy muzea, katedrę tego miasta oraz nowoczesną fabrykę samochodów elektrycznych Volkswagena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/>
              <a:t>Dzięki udziałowi w projekcie: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pl-PL" dirty="0" smtClean="0"/>
              <a:t>Doskonaliliśmy wiedzę zawodową</a:t>
            </a:r>
          </a:p>
          <a:p>
            <a:r>
              <a:rPr lang="pl-PL" dirty="0" smtClean="0"/>
              <a:t>Poznaliśmy niemieckie zakłady pracy</a:t>
            </a:r>
          </a:p>
          <a:p>
            <a:r>
              <a:rPr lang="pl-PL" dirty="0" smtClean="0"/>
              <a:t>Doskonaliliśmy język angielski i niemiecki</a:t>
            </a:r>
          </a:p>
          <a:p>
            <a:r>
              <a:rPr lang="pl-PL" dirty="0" smtClean="0"/>
              <a:t>Poznaliśmy ciekawe miejsca, historię i kulturę Niemiec</a:t>
            </a:r>
          </a:p>
          <a:p>
            <a:r>
              <a:rPr lang="pl-PL" dirty="0" smtClean="0"/>
              <a:t>Staliśmy się bardziej samodzielni i pewni siebie</a:t>
            </a:r>
          </a:p>
          <a:p>
            <a:pPr>
              <a:buNone/>
            </a:pPr>
            <a:r>
              <a:rPr lang="pl-PL" b="1" dirty="0" smtClean="0">
                <a:solidFill>
                  <a:schemeClr val="tx1"/>
                </a:solidFill>
              </a:rPr>
              <a:t>Udział w projekcie był całkowicie bezpłatny finansowany ze środków Unii Europejskiej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503999" y="1768679"/>
            <a:ext cx="9072000" cy="4963485"/>
          </a:xfrm>
        </p:spPr>
        <p:txBody>
          <a:bodyPr/>
          <a:lstStyle/>
          <a:p>
            <a:r>
              <a:rPr lang="pl-PL" dirty="0" smtClean="0"/>
              <a:t>Uczestnikami projektu było 16 uczniów klas drugich i trzecich szkoły branżowej Zespołu Szkół Technicznych w Mikołowie kształcących się w zawodach:</a:t>
            </a:r>
          </a:p>
          <a:p>
            <a:r>
              <a:rPr lang="pl-PL" dirty="0" smtClean="0"/>
              <a:t>Operator obrabiarek skrawających</a:t>
            </a:r>
          </a:p>
          <a:p>
            <a:r>
              <a:rPr lang="pl-PL" dirty="0" smtClean="0"/>
              <a:t>Mechanik pojazdów samochodowych</a:t>
            </a:r>
          </a:p>
          <a:p>
            <a:r>
              <a:rPr lang="pl-PL" dirty="0" smtClean="0"/>
              <a:t>Cukiernik</a:t>
            </a:r>
          </a:p>
          <a:p>
            <a:r>
              <a:rPr lang="pl-PL" dirty="0" smtClean="0"/>
              <a:t>Kucharz</a:t>
            </a:r>
            <a:endParaRPr lang="pl-PL" dirty="0"/>
          </a:p>
        </p:txBody>
      </p:sp>
      <p:pic>
        <p:nvPicPr>
          <p:cNvPr id="4" name="Obraz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3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240" y="0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2" descr="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0"/>
            <a:ext cx="27717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50680" y="3528360"/>
            <a:ext cx="5629319" cy="40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-10800" y="3456359"/>
            <a:ext cx="4546800" cy="40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-10800" y="-7920"/>
            <a:ext cx="4546800" cy="346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536000" y="0"/>
            <a:ext cx="5544000" cy="35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080000" y="1007999"/>
            <a:ext cx="7542360" cy="6303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8800" b="1" i="0" u="none" strike="noStrike" kern="1200" baseline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Praktyki w Niemczech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-10800" y="0"/>
            <a:ext cx="1007964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10800" y="0"/>
            <a:ext cx="100908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880000" y="217800"/>
            <a:ext cx="3785760" cy="79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4400" b="1" i="0" u="none" strike="noStrike" kern="120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Vitalis</a:t>
            </a:r>
            <a:r>
              <a:rPr lang="pl-PL" sz="4400" b="1" i="0" u="none" strike="noStrike" kern="120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, </a:t>
            </a:r>
            <a:r>
              <a:rPr lang="pl-PL" sz="4400" b="1" i="0" u="none" strike="noStrike" kern="120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Schkeuditz</a:t>
            </a:r>
            <a:endParaRPr lang="pl-PL" sz="4400" b="1" i="0" u="none" strike="noStrike" kern="1200" baseline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/>
              <a:ea typeface="Lucida Sans Unicode" pitchFamily="2"/>
              <a:cs typeface="Mangal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54520" y="3026520"/>
            <a:ext cx="9549720" cy="1400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6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Mieszkaliśmy w małym miasteczku o nazwie </a:t>
            </a:r>
            <a:r>
              <a:rPr lang="pl-PL" sz="2600" b="1" i="0" u="none" strike="noStrike" kern="1200" baseline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Schkeuditz</a:t>
            </a:r>
            <a:r>
              <a:rPr lang="pl-PL" sz="26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 było tam wiele zabytkowych budynków oraz ciekawe miejsca do zwiedzenia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/>
        <p:txBody>
          <a:bodyPr anchor="ctr" anchorCtr="1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4752000" y="0"/>
            <a:ext cx="5328000" cy="755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60"/>
            <a:ext cx="4752000" cy="755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752000" y="-8280"/>
            <a:ext cx="540396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360000" y="4464000"/>
            <a:ext cx="9898560" cy="11854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8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Klasa druga oraz trzecia operatorów maszyn skrawających odbywała praktyki  na programie </a:t>
            </a:r>
            <a:r>
              <a:rPr lang="pl-PL" sz="2800" b="1" i="0" u="none" strike="noStrike" kern="1200" baseline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autocad</a:t>
            </a:r>
            <a:r>
              <a:rPr lang="pl-PL" sz="28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 projektując oraz uczyli się obsługiwać drukarki 3D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752000" y="720"/>
            <a:ext cx="530964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0" y="720"/>
            <a:ext cx="4608000" cy="75592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0" y="1331565"/>
            <a:ext cx="10080000" cy="5588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3600" b="0" i="0" u="none" strike="noStrike" kern="1200" cap="none" spc="0" baseline="0" dirty="0">
              <a:ln>
                <a:noFill/>
              </a:ln>
              <a:solidFill>
                <a:srgbClr val="FF0000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43767" y="971525"/>
            <a:ext cx="4634697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287784" y="5436021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hangingPunct="0"/>
            <a:r>
              <a:rPr lang="pl-PL" sz="2400" b="1" dirty="0" smtClean="0">
                <a:solidFill>
                  <a:srgbClr val="FF0000"/>
                </a:solidFill>
                <a:latin typeface="Arial" pitchFamily="18"/>
                <a:ea typeface="Lucida Sans Unicode" pitchFamily="2"/>
                <a:cs typeface="Mangal" pitchFamily="2"/>
              </a:rPr>
              <a:t>Trzy  uczestniczki praktyk w zawodach kucharki oraz cukiernika pracowały  przyrządzając potrawy dla podopiecznych  domu spokojnej starości</a:t>
            </a:r>
            <a:endParaRPr lang="pl-PL" sz="2400" b="1" dirty="0">
              <a:solidFill>
                <a:srgbClr val="FF0000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5111640" cy="608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763785" y="179437"/>
            <a:ext cx="5316840" cy="32037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127080" y="4791600"/>
            <a:ext cx="9804240" cy="20483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36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Dwóch uczniów klasy drugiej zawodowej mechanika pojazdów samochodowych pracowało w firmie </a:t>
            </a:r>
            <a:r>
              <a:rPr lang="pl-PL" sz="3600" b="1" i="0" u="none" strike="noStrike" kern="1200" baseline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ecogaz</a:t>
            </a:r>
            <a:r>
              <a:rPr lang="pl-PL" sz="3600" b="1" i="0" u="none" strike="noStrike" kern="1200" baseline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 montując instalacje LPG do pojazdów osobowych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2880" y="360"/>
            <a:ext cx="5181120" cy="75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130720" y="323453"/>
            <a:ext cx="4949279" cy="755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880" y="3456000"/>
            <a:ext cx="5127839" cy="414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-10800" y="-84960"/>
            <a:ext cx="5141520" cy="3540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-98136" y="5547772"/>
            <a:ext cx="10260992" cy="203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800" b="1" i="0" u="none" strike="noStrike" kern="1200" spc="30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 Dwóch </a:t>
            </a:r>
            <a:r>
              <a:rPr lang="pl-PL" sz="2800" b="1" i="0" u="none" strike="noStrike" kern="1200" spc="300" baseline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uczniów klasy trzeciej </a:t>
            </a:r>
            <a:r>
              <a:rPr lang="pl-PL" sz="2800" b="1" i="0" u="none" strike="noStrike" kern="1200" spc="30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zawodowej</a:t>
            </a:r>
            <a:r>
              <a:rPr lang="pl-PL" sz="2800" b="1" i="0" u="none" strike="noStrike" kern="1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pl-PL" sz="2800" b="1" i="0" u="none" strike="noStrike" kern="1200" spc="30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mechanika </a:t>
            </a:r>
            <a:r>
              <a:rPr lang="pl-PL" sz="2800" b="1" i="0" u="none" strike="noStrike" kern="1200" spc="300" baseline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pojazdów samochodowych pracowało w firmie Auto </a:t>
            </a:r>
            <a:r>
              <a:rPr lang="pl-PL" sz="2800" b="1" i="0" u="none" strike="noStrike" kern="1200" spc="300" baseline="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Valtz</a:t>
            </a:r>
            <a:r>
              <a:rPr lang="pl-PL" sz="2800" b="1" i="0" u="none" strike="noStrike" kern="1200" spc="300" baseline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 Classic przy naprawie oraz </a:t>
            </a:r>
            <a:r>
              <a:rPr lang="pl-PL" sz="2800" b="1" i="0" u="none" strike="noStrike" kern="1200" spc="30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renowacji</a:t>
            </a:r>
            <a:r>
              <a:rPr lang="pl-PL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pl-PL" sz="2800" b="1" i="0" u="none" strike="noStrike" kern="1200" spc="30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18"/>
                <a:ea typeface="Lucida Sans Unicode" pitchFamily="2"/>
                <a:cs typeface="Mangal" pitchFamily="2"/>
              </a:rPr>
              <a:t>pojazdów zabytkowych</a:t>
            </a:r>
            <a:endParaRPr lang="pl-PL" sz="2800" b="1" i="0" u="none" strike="noStrike" kern="1200" spc="300" baseline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124920" y="68400"/>
            <a:ext cx="10212840" cy="755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2304000" y="512279"/>
            <a:ext cx="5356800" cy="1719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6000" marR="0" lvl="0" indent="-2160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9600" b="1" i="0" u="none" strike="noStrike" kern="1200" baseline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/>
                <a:ea typeface="Lucida Sans Unicode" pitchFamily="2"/>
                <a:cs typeface="Mangal" pitchFamily="2"/>
              </a:rPr>
              <a:t>Leipzig</a:t>
            </a:r>
            <a:endParaRPr lang="pl-PL" sz="9600" b="1" i="0" u="none" strike="noStrike" kern="1200" baseline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itchFamily="34"/>
              <a:ea typeface="Lucida Sans Unicode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410</Words>
  <Application>Microsoft Office PowerPoint</Application>
  <PresentationFormat>Niestandardowy</PresentationFormat>
  <Paragraphs>40</Paragraphs>
  <Slides>14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Domyślnie</vt:lpstr>
      <vt:lpstr>„Uczeń polskiej szkoły branżowej w niemieckim systemie dualnym”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Dzięki udziałowi w projekcie: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Adam</dc:creator>
  <cp:lastModifiedBy>Sabiniok</cp:lastModifiedBy>
  <cp:revision>20</cp:revision>
  <dcterms:created xsi:type="dcterms:W3CDTF">2019-06-09T21:02:32Z</dcterms:created>
  <dcterms:modified xsi:type="dcterms:W3CDTF">2021-10-16T09:48:11Z</dcterms:modified>
</cp:coreProperties>
</file>